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21"/>
  </p:notesMasterIdLst>
  <p:sldIdLst>
    <p:sldId id="508" r:id="rId3"/>
    <p:sldId id="329" r:id="rId4"/>
    <p:sldId id="516" r:id="rId5"/>
    <p:sldId id="301" r:id="rId6"/>
    <p:sldId id="540" r:id="rId7"/>
    <p:sldId id="523" r:id="rId8"/>
    <p:sldId id="518" r:id="rId9"/>
    <p:sldId id="519" r:id="rId10"/>
    <p:sldId id="520" r:id="rId11"/>
    <p:sldId id="543" r:id="rId12"/>
    <p:sldId id="542" r:id="rId13"/>
    <p:sldId id="545" r:id="rId14"/>
    <p:sldId id="536" r:id="rId15"/>
    <p:sldId id="507" r:id="rId16"/>
    <p:sldId id="538" r:id="rId17"/>
    <p:sldId id="537" r:id="rId18"/>
    <p:sldId id="501" r:id="rId19"/>
    <p:sldId id="544" r:id="rId20"/>
  </p:sldIdLst>
  <p:sldSz cx="9144000" cy="5143500" type="screen16x9"/>
  <p:notesSz cx="6858000" cy="9144000"/>
  <p:embeddedFontLst>
    <p:embeddedFont>
      <p:font typeface="楷体_GB2312" panose="02010600030101010101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Webdings" panose="05030102010509060703" pitchFamily="18" charset="2"/>
      <p:regular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0000FF"/>
    <a:srgbClr val="CC9900"/>
    <a:srgbClr val="FF9933"/>
    <a:srgbClr val="AFF22A"/>
    <a:srgbClr val="FFFFFF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8" autoAdjust="0"/>
    <p:restoredTop sz="86391" autoAdjust="0"/>
  </p:normalViewPr>
  <p:slideViewPr>
    <p:cSldViewPr>
      <p:cViewPr varScale="1">
        <p:scale>
          <a:sx n="119" d="100"/>
          <a:sy n="119" d="100"/>
        </p:scale>
        <p:origin x="132" y="54"/>
      </p:cViewPr>
      <p:guideLst>
        <p:guide orient="horz" pos="2159"/>
        <p:guide orient="horz" pos="1619"/>
        <p:guide pos="38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eaLnBrk="1" hangingPunct="1"/>
            <a:fld id="{D34E93FA-7D6E-4DC9-AFF5-5064287411BF}" type="slidenum">
              <a:rPr lang="zh-CN" altLang="en-US" sz="1200" b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fld>
            <a:endParaRPr lang="en-US" altLang="zh-CN" sz="1200" b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71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07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521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9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练习二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C8124F14-EAE5-43C5-AF50-07D7FB37CE56}"/>
              </a:ext>
            </a:extLst>
          </p:cNvPr>
          <p:cNvGrpSpPr/>
          <p:nvPr userDrawn="1"/>
        </p:nvGrpSpPr>
        <p:grpSpPr>
          <a:xfrm>
            <a:off x="7980229" y="475114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D6BBC97-F506-4B17-B922-791E94BBDE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4B64EA-88A6-421E-9994-8B223A4567C8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0" r:id="rId3"/>
    <p:sldLayoutId id="2147483661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87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emf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microsoft.com/office/2007/relationships/hdphoto" Target="../media/hdphoto4.wdp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单圆角矩形 18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矩形 25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练习二</a:t>
            </a:r>
          </a:p>
        </p:txBody>
      </p:sp>
      <p:pic>
        <p:nvPicPr>
          <p:cNvPr id="27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组合 28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1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单圆角矩形 34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圆角矩形 37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39" name="圆角矩形 38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0" name="圆角矩形 39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1" name="圆角矩形 40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2" name="矩形 41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t="50000"/>
          <a:stretch>
            <a:fillRect/>
          </a:stretch>
        </p:blipFill>
        <p:spPr>
          <a:xfrm>
            <a:off x="395536" y="1275606"/>
            <a:ext cx="7802199" cy="80803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7544" y="339502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将一个由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的正方体拼成的长方体拆开（如下图），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个正方体的表面积之和是多少？与长方体的表面积相等吗？与同伴交流。</a:t>
            </a: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388772" y="2211710"/>
            <a:ext cx="1950980" cy="808037"/>
            <a:chOff x="1391812" y="699502"/>
            <a:chExt cx="1915092" cy="1450605"/>
          </a:xfrm>
        </p:grpSpPr>
        <p:pic>
          <p:nvPicPr>
            <p:cNvPr id="14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812" y="699502"/>
              <a:ext cx="1915092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3"/>
            <p:cNvSpPr txBox="1">
              <a:spLocks noChangeArrowheads="1"/>
            </p:cNvSpPr>
            <p:nvPr/>
          </p:nvSpPr>
          <p:spPr bwMode="auto">
            <a:xfrm>
              <a:off x="1626619" y="1128630"/>
              <a:ext cx="1442084" cy="71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方法一</a:t>
              </a: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273213" y="3396916"/>
            <a:ext cx="2066540" cy="808037"/>
            <a:chOff x="1257086" y="967627"/>
            <a:chExt cx="2028526" cy="1450605"/>
          </a:xfrm>
        </p:grpSpPr>
        <p:pic>
          <p:nvPicPr>
            <p:cNvPr id="17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6" y="967627"/>
              <a:ext cx="2028526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3"/>
            <p:cNvSpPr txBox="1">
              <a:spLocks noChangeArrowheads="1"/>
            </p:cNvSpPr>
            <p:nvPr/>
          </p:nvSpPr>
          <p:spPr bwMode="auto">
            <a:xfrm>
              <a:off x="1490110" y="1369897"/>
              <a:ext cx="1442084" cy="71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方法二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51720" y="2276167"/>
            <a:ext cx="51763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求出一个小正方体的表面积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×5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10×10×6×5=3000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个正方体的表面积之和是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051720" y="3435846"/>
            <a:ext cx="5897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求出长方体的表面积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增加的面积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50×10×4+10×10×2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+10×10×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=3000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个正方体的表面积之和是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  <a:p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228184" y="2067695"/>
            <a:ext cx="2304256" cy="864095"/>
            <a:chOff x="3623872" y="3412121"/>
            <a:chExt cx="2785058" cy="1227401"/>
          </a:xfrm>
          <a:noFill/>
        </p:grpSpPr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3623872" y="3412121"/>
              <a:ext cx="2785058" cy="1227401"/>
            </a:xfrm>
            <a:prstGeom prst="cloudCallout">
              <a:avLst>
                <a:gd name="adj1" fmla="val 23597"/>
                <a:gd name="adj2" fmla="val 10063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722224" y="3412121"/>
              <a:ext cx="2562940" cy="8309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比比看，你发现了什么？</a:t>
              </a: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1485" y1="45149" x2="24403" y2="50099"/>
                        <a14:foregroundMark x1="43767" y1="44752" x2="45093" y2="51881"/>
                        <a14:foregroundMark x1="49867" y1="45545" x2="46154" y2="52673"/>
                        <a14:foregroundMark x1="27851" y1="58416" x2="40849" y2="59406"/>
                        <a14:foregroundMark x1="28912" y1="8515" x2="34483" y2="22178"/>
                        <a14:foregroundMark x1="37931" y1="22970" x2="36605" y2="23168"/>
                        <a14:foregroundMark x1="45623" y1="11683" x2="47480" y2="11683"/>
                        <a14:foregroundMark x1="39523" y1="2376" x2="37931" y2="4158"/>
                        <a14:foregroundMark x1="24138" y1="1386" x2="25464" y2="4158"/>
                        <a14:foregroundMark x1="14854" y1="7525" x2="16711" y2="8515"/>
                        <a14:foregroundMark x1="14324" y1="17228" x2="17241" y2="16436"/>
                        <a14:foregroundMark x1="2918" y1="44356" x2="1326" y2="47723"/>
                        <a14:foregroundMark x1="96552" y1="67723" x2="96021" y2="70495"/>
                        <a14:foregroundMark x1="97878" y1="67723" x2="97878" y2="70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931790"/>
            <a:ext cx="1215204" cy="1627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69862"/>
          <a:stretch>
            <a:fillRect/>
          </a:stretch>
        </p:blipFill>
        <p:spPr>
          <a:xfrm>
            <a:off x="5220072" y="816555"/>
            <a:ext cx="2160240" cy="15691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7544" y="33950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用同一种原材料做一个如右图的抽屉，至少需要多大面积的材料？（单位：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219822"/>
            <a:ext cx="1027725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组合 4"/>
          <p:cNvGrpSpPr/>
          <p:nvPr/>
        </p:nvGrpSpPr>
        <p:grpSpPr bwMode="auto">
          <a:xfrm>
            <a:off x="2699792" y="3250995"/>
            <a:ext cx="3744416" cy="1038389"/>
            <a:chOff x="1511568" y="1104380"/>
            <a:chExt cx="4107118" cy="66708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" name="云形标注 82"/>
            <p:cNvSpPr>
              <a:spLocks noChangeArrowheads="1"/>
            </p:cNvSpPr>
            <p:nvPr/>
          </p:nvSpPr>
          <p:spPr bwMode="auto">
            <a:xfrm>
              <a:off x="1511568" y="1104380"/>
              <a:ext cx="3829033" cy="667083"/>
            </a:xfrm>
            <a:prstGeom prst="cloudCallout">
              <a:avLst>
                <a:gd name="adj1" fmla="val 73973"/>
                <a:gd name="adj2" fmla="val -7308"/>
              </a:avLst>
            </a:prstGeom>
            <a:no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4"/>
            <p:cNvSpPr>
              <a:spLocks noChangeArrowheads="1"/>
            </p:cNvSpPr>
            <p:nvPr/>
          </p:nvSpPr>
          <p:spPr bwMode="auto">
            <a:xfrm>
              <a:off x="1748517" y="1201937"/>
              <a:ext cx="3870169" cy="53385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这是一个无盖的长方体，少算一个面就好了。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67544" y="2460833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3.5×1.5+5×1.5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×2+3.5×5=43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（平方分米）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答：至少需要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平方分米的材料。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id="{C3F65672-561A-419E-B401-5C061DE9A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676"/>
          <a:stretch/>
        </p:blipFill>
        <p:spPr>
          <a:xfrm>
            <a:off x="935596" y="2737306"/>
            <a:ext cx="7272808" cy="211091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E2C9BF95-E85C-4612-850A-BF4DEE61E8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1676"/>
          <a:stretch/>
        </p:blipFill>
        <p:spPr>
          <a:xfrm>
            <a:off x="1763688" y="1181028"/>
            <a:ext cx="6031960" cy="1750762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D900EFD-FC3D-4E2E-940E-6E3D63EC5C3D}"/>
              </a:ext>
            </a:extLst>
          </p:cNvPr>
          <p:cNvSpPr txBox="1"/>
          <p:nvPr/>
        </p:nvSpPr>
        <p:spPr>
          <a:xfrm>
            <a:off x="467544" y="339502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如图，三种不同长度的小棒分别由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根，请你搭出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种不同的长方体或正方体，并填写下表。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B28B5ED-459A-42C5-8C12-CCB05A776BD4}"/>
              </a:ext>
            </a:extLst>
          </p:cNvPr>
          <p:cNvSpPr txBox="1"/>
          <p:nvPr/>
        </p:nvSpPr>
        <p:spPr>
          <a:xfrm>
            <a:off x="2263182" y="3739268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F77FBFA-E847-45FD-A047-48044679C5BD}"/>
              </a:ext>
            </a:extLst>
          </p:cNvPr>
          <p:cNvSpPr txBox="1"/>
          <p:nvPr/>
        </p:nvSpPr>
        <p:spPr>
          <a:xfrm>
            <a:off x="2263182" y="3243087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8FFFEB9-5EB6-4AEC-9175-814497E08977}"/>
              </a:ext>
            </a:extLst>
          </p:cNvPr>
          <p:cNvSpPr txBox="1"/>
          <p:nvPr/>
        </p:nvSpPr>
        <p:spPr>
          <a:xfrm>
            <a:off x="2263653" y="4244011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9065D88-0E1A-4331-A986-8772B0D34B7A}"/>
              </a:ext>
            </a:extLst>
          </p:cNvPr>
          <p:cNvSpPr txBox="1"/>
          <p:nvPr/>
        </p:nvSpPr>
        <p:spPr>
          <a:xfrm>
            <a:off x="3002210" y="3224683"/>
            <a:ext cx="129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10F8E45-6694-4B8E-A954-BCF12D4F5496}"/>
              </a:ext>
            </a:extLst>
          </p:cNvPr>
          <p:cNvSpPr txBox="1"/>
          <p:nvPr/>
        </p:nvSpPr>
        <p:spPr>
          <a:xfrm>
            <a:off x="4237009" y="3205092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5045CF3-1E96-41DA-8B56-BB17AF2F8448}"/>
              </a:ext>
            </a:extLst>
          </p:cNvPr>
          <p:cNvSpPr txBox="1"/>
          <p:nvPr/>
        </p:nvSpPr>
        <p:spPr>
          <a:xfrm>
            <a:off x="2852465" y="3706731"/>
            <a:ext cx="1283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有两个面是正方形的长方体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00F7C6F-4186-48F0-87DD-9767D627B528}"/>
              </a:ext>
            </a:extLst>
          </p:cNvPr>
          <p:cNvSpPr txBox="1"/>
          <p:nvPr/>
        </p:nvSpPr>
        <p:spPr>
          <a:xfrm>
            <a:off x="4188874" y="3768721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806EA7F-92B4-4BC5-9299-0714A7619FD2}"/>
              </a:ext>
            </a:extLst>
          </p:cNvPr>
          <p:cNvSpPr txBox="1"/>
          <p:nvPr/>
        </p:nvSpPr>
        <p:spPr>
          <a:xfrm>
            <a:off x="5217773" y="3777368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E37FCC5-C330-43BD-994E-5BFFACE05797}"/>
              </a:ext>
            </a:extLst>
          </p:cNvPr>
          <p:cNvSpPr txBox="1"/>
          <p:nvPr/>
        </p:nvSpPr>
        <p:spPr>
          <a:xfrm>
            <a:off x="6267822" y="3754439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2BD2A9D-D24A-4884-87C1-9A3815206EF7}"/>
              </a:ext>
            </a:extLst>
          </p:cNvPr>
          <p:cNvSpPr txBox="1"/>
          <p:nvPr/>
        </p:nvSpPr>
        <p:spPr>
          <a:xfrm>
            <a:off x="3002210" y="4232535"/>
            <a:ext cx="1055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386B56B-6F57-4F2F-90A0-9E60A59ABE4D}"/>
              </a:ext>
            </a:extLst>
          </p:cNvPr>
          <p:cNvSpPr txBox="1"/>
          <p:nvPr/>
        </p:nvSpPr>
        <p:spPr>
          <a:xfrm>
            <a:off x="4212937" y="4259872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EB68905-D665-48FD-ABEF-9120495AD1AB}"/>
              </a:ext>
            </a:extLst>
          </p:cNvPr>
          <p:cNvSpPr txBox="1"/>
          <p:nvPr/>
        </p:nvSpPr>
        <p:spPr>
          <a:xfrm>
            <a:off x="5209752" y="4260018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663E07E-3702-4D67-95E5-730D9C273C32}"/>
              </a:ext>
            </a:extLst>
          </p:cNvPr>
          <p:cNvSpPr txBox="1"/>
          <p:nvPr/>
        </p:nvSpPr>
        <p:spPr>
          <a:xfrm>
            <a:off x="6267822" y="4259872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D50A47C-CE33-4725-A72E-D74440EDEA6B}"/>
              </a:ext>
            </a:extLst>
          </p:cNvPr>
          <p:cNvSpPr txBox="1"/>
          <p:nvPr/>
        </p:nvSpPr>
        <p:spPr>
          <a:xfrm>
            <a:off x="5218331" y="3227760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5E1BD26-10BD-4377-BE77-33E944C22F70}"/>
              </a:ext>
            </a:extLst>
          </p:cNvPr>
          <p:cNvSpPr txBox="1"/>
          <p:nvPr/>
        </p:nvSpPr>
        <p:spPr>
          <a:xfrm>
            <a:off x="6236109" y="3243087"/>
            <a:ext cx="59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259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483518"/>
            <a:ext cx="6346751" cy="1413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一根绳子长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，现要捆扎一种礼盒（如右图）。如果结头处要用掉绳子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25cm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，这根绳子最多可以捆扎几个这样的礼盒？（单位：厘米）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219822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AutoShape 27"/>
          <p:cNvSpPr>
            <a:spLocks noChangeArrowheads="1"/>
          </p:cNvSpPr>
          <p:nvPr/>
        </p:nvSpPr>
        <p:spPr bwMode="auto">
          <a:xfrm>
            <a:off x="2051720" y="3651870"/>
            <a:ext cx="5537098" cy="852783"/>
          </a:xfrm>
          <a:prstGeom prst="wedgeRoundRectCallout">
            <a:avLst>
              <a:gd name="adj1" fmla="val -64591"/>
              <a:gd name="adj2" fmla="val -5493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捆扎一个礼盒相当于：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个长，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个宽，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个高和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个结。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408261" y="1036240"/>
            <a:ext cx="1811812" cy="432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标注 2"/>
          <p:cNvSpPr/>
          <p:nvPr/>
        </p:nvSpPr>
        <p:spPr>
          <a:xfrm>
            <a:off x="3275856" y="195486"/>
            <a:ext cx="2531891" cy="365524"/>
          </a:xfrm>
          <a:prstGeom prst="wedgeRoundRectCallout">
            <a:avLst>
              <a:gd name="adj1" fmla="val -56813"/>
              <a:gd name="adj2" fmla="val 69580"/>
              <a:gd name="adj3" fmla="val 16667"/>
            </a:avLst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总长，注意单位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786255" y="1468120"/>
            <a:ext cx="1350010" cy="4318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云形标注 22"/>
          <p:cNvSpPr/>
          <p:nvPr/>
        </p:nvSpPr>
        <p:spPr>
          <a:xfrm>
            <a:off x="827584" y="2246737"/>
            <a:ext cx="2890561" cy="973085"/>
          </a:xfrm>
          <a:prstGeom prst="cloudCallout">
            <a:avLst>
              <a:gd name="adj1" fmla="val 23461"/>
              <a:gd name="adj2" fmla="val 96020"/>
            </a:avLst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要找到所用绳子长短和长宽高的关系。</a:t>
            </a:r>
          </a:p>
        </p:txBody>
      </p:sp>
      <p:sp>
        <p:nvSpPr>
          <p:cNvPr id="24" name="椭圆 23"/>
          <p:cNvSpPr/>
          <p:nvPr/>
        </p:nvSpPr>
        <p:spPr>
          <a:xfrm>
            <a:off x="6012160" y="1469689"/>
            <a:ext cx="811798" cy="40662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79912" y="2211710"/>
            <a:ext cx="542671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一个礼盒：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2×10+2×15+4×8+25=107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10m=1000cm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1000÷107=9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……37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答：最多可以捆扎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个这样的礼盒。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6343" y="987574"/>
            <a:ext cx="1390476" cy="1114286"/>
          </a:xfrm>
          <a:prstGeom prst="rect">
            <a:avLst/>
          </a:prstGeom>
        </p:spPr>
      </p:pic>
      <p:sp>
        <p:nvSpPr>
          <p:cNvPr id="26" name="圆角矩形 12"/>
          <p:cNvSpPr/>
          <p:nvPr/>
        </p:nvSpPr>
        <p:spPr>
          <a:xfrm>
            <a:off x="2435225" y="560705"/>
            <a:ext cx="552450" cy="431800"/>
          </a:xfrm>
          <a:prstGeom prst="round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 animBg="1"/>
      <p:bldP spid="3" grpId="0" animBg="1"/>
      <p:bldP spid="16" grpId="0" bldLvl="0" animBg="1"/>
      <p:bldP spid="23" grpId="0" animBg="1"/>
      <p:bldP spid="24" grpId="0" animBg="1"/>
      <p:bldP spid="4" grpId="0"/>
      <p:bldP spid="2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  <p:sp>
        <p:nvSpPr>
          <p:cNvPr id="13" name="矩形 12"/>
          <p:cNvSpPr/>
          <p:nvPr/>
        </p:nvSpPr>
        <p:spPr>
          <a:xfrm>
            <a:off x="971600" y="1844119"/>
            <a:ext cx="6912768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长方体的表面积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长×宽×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 +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长×高×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 +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宽×高×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   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=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（长×宽＋长×高＋宽×高）×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正方体的表面积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棱长×棱长×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1295" y="3075806"/>
            <a:ext cx="1060425" cy="105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2123728" y="2859782"/>
            <a:ext cx="2808312" cy="736789"/>
          </a:xfrm>
          <a:prstGeom prst="wedgeRoundRectCallout">
            <a:avLst>
              <a:gd name="adj1" fmla="val -69868"/>
              <a:gd name="adj2" fmla="val 22718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解决实际问题要找到和学过知识之间的联系。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311" y="278777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 flipH="1">
            <a:off x="5004048" y="2571750"/>
            <a:ext cx="2125141" cy="755188"/>
            <a:chOff x="2366024" y="1156211"/>
            <a:chExt cx="2738718" cy="560833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2366024" y="1156211"/>
              <a:ext cx="2738718" cy="560833"/>
            </a:xfrm>
            <a:prstGeom prst="cloudCallout">
              <a:avLst>
                <a:gd name="adj1" fmla="val -55364"/>
                <a:gd name="adj2" fmla="val 51761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2413588" y="1253271"/>
              <a:ext cx="2687259" cy="297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勤标记，助做题。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259631" y="1923678"/>
            <a:ext cx="6580965" cy="22467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pPr lvl="0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×4+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×4+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×4  </a:t>
            </a:r>
          </a:p>
          <a:p>
            <a:pPr lvl="0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÷4-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  <a:p>
            <a:pPr lvl="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长方体的长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÷4-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  </a:t>
            </a:r>
          </a:p>
          <a:p>
            <a:pPr lvl="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长方体的高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÷4-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  <a:p>
            <a:pPr lvl="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正方体的棱长总和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</a:p>
          <a:p>
            <a:pPr lvl="0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正方体的棱长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÷12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7FB8CF5-B0B5-40A7-A241-5066BEC69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" name="文本框 14">
            <a:extLst>
              <a:ext uri="{FF2B5EF4-FFF2-40B4-BE49-F238E27FC236}">
                <a16:creationId xmlns:a16="http://schemas.microsoft.com/office/drawing/2014/main" id="{A36925E8-6817-4CD6-AF77-2DC544FF6785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3176004"/>
            <a:ext cx="1060425" cy="105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301769" y="3219822"/>
            <a:ext cx="4574487" cy="720079"/>
          </a:xfrm>
          <a:prstGeom prst="wedgeRoundRectCallout">
            <a:avLst>
              <a:gd name="adj1" fmla="val -60070"/>
              <a:gd name="adj2" fmla="val -96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求露在外面的面的面积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露在外面的面的个数。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43608" y="1779662"/>
            <a:ext cx="6817214" cy="1584176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在观察中，通过不同的观察策略进行观察。</a:t>
            </a:r>
          </a:p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一种是看每个纸箱露在外面的面，再加到一起；另一种是分别从正面、上面、侧面进行不同角度的观察，看每个角度都能看到多少个面，再加到一起。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088BC10-7A72-4130-BF21-B3671B8D03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1" name="文本框 14">
            <a:extLst>
              <a:ext uri="{FF2B5EF4-FFF2-40B4-BE49-F238E27FC236}">
                <a16:creationId xmlns:a16="http://schemas.microsoft.com/office/drawing/2014/main" id="{A969E164-FDD7-4C37-8C00-34617818FAD7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21F3D84-8815-4DAA-A268-881F751923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AFC7006-BAA3-4748-8CBE-2AD46D0BD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3760381"/>
            <a:ext cx="704762" cy="8761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757275"/>
            <a:ext cx="552381" cy="942857"/>
          </a:xfrm>
          <a:prstGeom prst="rect">
            <a:avLst/>
          </a:prstGeom>
        </p:spPr>
      </p:pic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62878"/>
              </p:ext>
            </p:extLst>
          </p:nvPr>
        </p:nvGraphicFramePr>
        <p:xfrm>
          <a:off x="2088131" y="1406918"/>
          <a:ext cx="4860133" cy="3070437"/>
        </p:xfrm>
        <a:graphic>
          <a:graphicData uri="http://schemas.openxmlformats.org/drawingml/2006/table">
            <a:tbl>
              <a:tblPr/>
              <a:tblGrid>
                <a:gridCol w="729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17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74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05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3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5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132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顶点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棱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2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个数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个数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形状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大小关系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个数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长度关系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2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长方形（也可能有两个相对的面是正方形）</a:t>
                      </a:r>
                      <a:endParaRPr kumimoji="0" lang="zh-CN" altLang="en-US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相对的面完全相同。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相对的四条棱长度相等。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2214183" y="2575604"/>
            <a:ext cx="432197" cy="432197"/>
          </a:xfrm>
          <a:prstGeom prst="cube">
            <a:avLst>
              <a:gd name="adj" fmla="val 25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latin typeface="+mn-ea"/>
              <a:ea typeface="+mn-ea"/>
            </a:endParaRP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2196478" y="3675966"/>
            <a:ext cx="594122" cy="32385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latin typeface="+mn-ea"/>
              <a:ea typeface="+mn-ea"/>
            </a:endParaRP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3276374" y="2595161"/>
            <a:ext cx="3443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5437358" y="2540393"/>
            <a:ext cx="5748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3560912" y="2540391"/>
            <a:ext cx="99207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</a:p>
          <a:p>
            <a:pPr algn="l" eaLnBrk="1" hangingPunct="1">
              <a:spcBef>
                <a:spcPct val="50000"/>
              </a:spcBef>
            </a:pP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4578042" y="2352718"/>
            <a:ext cx="8090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完全相等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5992775" y="2398562"/>
            <a:ext cx="8834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完全相等</a:t>
            </a:r>
          </a:p>
        </p:txBody>
      </p:sp>
      <p:sp>
        <p:nvSpPr>
          <p:cNvPr id="22" name="圆角矩形 16"/>
          <p:cNvSpPr/>
          <p:nvPr/>
        </p:nvSpPr>
        <p:spPr>
          <a:xfrm>
            <a:off x="2701806" y="541318"/>
            <a:ext cx="4174450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长方体和正方体的特征：</a:t>
            </a:r>
          </a:p>
        </p:txBody>
      </p:sp>
      <p:sp>
        <p:nvSpPr>
          <p:cNvPr id="38" name="云形标注 18"/>
          <p:cNvSpPr/>
          <p:nvPr/>
        </p:nvSpPr>
        <p:spPr>
          <a:xfrm>
            <a:off x="251520" y="2677155"/>
            <a:ext cx="1715620" cy="863412"/>
          </a:xfrm>
          <a:prstGeom prst="cloudCallout">
            <a:avLst>
              <a:gd name="adj1" fmla="val 5322"/>
              <a:gd name="adj2" fmla="val 87609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正方体是</a:t>
            </a:r>
            <a:r>
              <a:rPr lang="zh-CN" altLang="en-US" sz="1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的长方体。</a:t>
            </a:r>
          </a:p>
        </p:txBody>
      </p:sp>
      <p:sp>
        <p:nvSpPr>
          <p:cNvPr id="39" name="云形标注 1"/>
          <p:cNvSpPr/>
          <p:nvPr/>
        </p:nvSpPr>
        <p:spPr>
          <a:xfrm>
            <a:off x="7048834" y="2355726"/>
            <a:ext cx="1987662" cy="1306131"/>
          </a:xfrm>
          <a:prstGeom prst="cloudCallout">
            <a:avLst>
              <a:gd name="adj1" fmla="val -21709"/>
              <a:gd name="adj2" fmla="val 67096"/>
            </a:avLst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相交于同一顶点的三条棱的长度分别叫做长方体的长、宽、高。</a:t>
            </a:r>
            <a:endParaRPr lang="zh-CN" altLang="en-US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8" grpId="0" autoUpdateAnimBg="0"/>
      <p:bldP spid="23609" grpId="0" autoUpdateAnimBg="0"/>
      <p:bldP spid="23610" grpId="0" autoUpdateAnimBg="0"/>
      <p:bldP spid="23611" grpId="0" autoUpdateAnimBg="0"/>
      <p:bldP spid="22" grpId="0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611560" y="771550"/>
          <a:ext cx="7841066" cy="1656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6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5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8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2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棱长总和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表面积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0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正方体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zh-CN" sz="20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18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zh-CN" sz="2000" dirty="0"/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385106" y="1203598"/>
            <a:ext cx="1218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2513" y="1894013"/>
            <a:ext cx="1866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)×4</a:t>
            </a:r>
            <a:endParaRPr lang="en-US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5763" y="1266100"/>
            <a:ext cx="1863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06111" y="1903560"/>
            <a:ext cx="367119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6" y="3291830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AutoShape 27"/>
          <p:cNvSpPr>
            <a:spLocks noChangeArrowheads="1"/>
          </p:cNvSpPr>
          <p:nvPr/>
        </p:nvSpPr>
        <p:spPr bwMode="auto">
          <a:xfrm>
            <a:off x="1794227" y="3003798"/>
            <a:ext cx="2752962" cy="847865"/>
          </a:xfrm>
          <a:prstGeom prst="wedgeRoundRectCallout">
            <a:avLst>
              <a:gd name="adj1" fmla="val -61628"/>
              <a:gd name="adj2" fmla="val 4131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要学会用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组合法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灵活解决实际问题。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351" y="264375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4796768" y="2715766"/>
            <a:ext cx="2367520" cy="847866"/>
            <a:chOff x="3230096" y="3306062"/>
            <a:chExt cx="2785058" cy="1227402"/>
          </a:xfrm>
          <a:noFill/>
        </p:grpSpPr>
        <p:sp>
          <p:nvSpPr>
            <p:cNvPr id="32" name="AutoShape 27"/>
            <p:cNvSpPr>
              <a:spLocks noChangeArrowheads="1"/>
            </p:cNvSpPr>
            <p:nvPr/>
          </p:nvSpPr>
          <p:spPr bwMode="auto">
            <a:xfrm>
              <a:off x="3230096" y="3306063"/>
              <a:ext cx="2785058" cy="1227401"/>
            </a:xfrm>
            <a:prstGeom prst="cloudCallout">
              <a:avLst>
                <a:gd name="adj1" fmla="val 74468"/>
                <a:gd name="adj2" fmla="val 15369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470561" y="3306062"/>
              <a:ext cx="2544593" cy="12029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无盖鱼缸少算一个面。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Group 3"/>
          <p:cNvGrpSpPr/>
          <p:nvPr/>
        </p:nvGrpSpPr>
        <p:grpSpPr bwMode="auto">
          <a:xfrm>
            <a:off x="1637133" y="618676"/>
            <a:ext cx="4591051" cy="2265771"/>
            <a:chOff x="158" y="330"/>
            <a:chExt cx="4037" cy="2329"/>
          </a:xfrm>
        </p:grpSpPr>
        <p:grpSp>
          <p:nvGrpSpPr>
            <p:cNvPr id="12333" name="Group 4"/>
            <p:cNvGrpSpPr/>
            <p:nvPr/>
          </p:nvGrpSpPr>
          <p:grpSpPr bwMode="auto">
            <a:xfrm>
              <a:off x="339" y="671"/>
              <a:ext cx="1078" cy="809"/>
              <a:chOff x="567" y="2976"/>
              <a:chExt cx="1451" cy="1089"/>
            </a:xfrm>
          </p:grpSpPr>
          <p:sp>
            <p:nvSpPr>
              <p:cNvPr id="12371" name="Rectangle 5"/>
              <p:cNvSpPr>
                <a:spLocks noChangeArrowheads="1"/>
              </p:cNvSpPr>
              <p:nvPr/>
            </p:nvSpPr>
            <p:spPr bwMode="auto">
              <a:xfrm>
                <a:off x="567" y="297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2" name="Rectangle 6"/>
              <p:cNvSpPr>
                <a:spLocks noChangeArrowheads="1"/>
              </p:cNvSpPr>
              <p:nvPr/>
            </p:nvSpPr>
            <p:spPr bwMode="auto">
              <a:xfrm>
                <a:off x="567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3" name="Rectangle 7"/>
              <p:cNvSpPr>
                <a:spLocks noChangeArrowheads="1"/>
              </p:cNvSpPr>
              <p:nvPr/>
            </p:nvSpPr>
            <p:spPr bwMode="auto">
              <a:xfrm>
                <a:off x="567" y="3702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4" name="Rectangle 8"/>
              <p:cNvSpPr>
                <a:spLocks noChangeArrowheads="1"/>
              </p:cNvSpPr>
              <p:nvPr/>
            </p:nvSpPr>
            <p:spPr bwMode="auto">
              <a:xfrm>
                <a:off x="930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5" name="Rectangle 9"/>
              <p:cNvSpPr>
                <a:spLocks noChangeArrowheads="1"/>
              </p:cNvSpPr>
              <p:nvPr/>
            </p:nvSpPr>
            <p:spPr bwMode="auto">
              <a:xfrm>
                <a:off x="1292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6" name="Rectangle 10"/>
              <p:cNvSpPr>
                <a:spLocks noChangeArrowheads="1"/>
              </p:cNvSpPr>
              <p:nvPr/>
            </p:nvSpPr>
            <p:spPr bwMode="auto">
              <a:xfrm>
                <a:off x="1655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4" name="Group 11"/>
            <p:cNvGrpSpPr/>
            <p:nvPr/>
          </p:nvGrpSpPr>
          <p:grpSpPr bwMode="auto">
            <a:xfrm>
              <a:off x="1654" y="716"/>
              <a:ext cx="1078" cy="809"/>
              <a:chOff x="2472" y="935"/>
              <a:chExt cx="1451" cy="1089"/>
            </a:xfrm>
          </p:grpSpPr>
          <p:sp>
            <p:nvSpPr>
              <p:cNvPr id="12365" name="Rectangle 12"/>
              <p:cNvSpPr>
                <a:spLocks noChangeArrowheads="1"/>
              </p:cNvSpPr>
              <p:nvPr/>
            </p:nvSpPr>
            <p:spPr bwMode="auto">
              <a:xfrm>
                <a:off x="2472" y="935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6" name="Rectangle 13"/>
              <p:cNvSpPr>
                <a:spLocks noChangeArrowheads="1"/>
              </p:cNvSpPr>
              <p:nvPr/>
            </p:nvSpPr>
            <p:spPr bwMode="auto">
              <a:xfrm>
                <a:off x="2472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7" name="Rectangle 14"/>
              <p:cNvSpPr>
                <a:spLocks noChangeArrowheads="1"/>
              </p:cNvSpPr>
              <p:nvPr/>
            </p:nvSpPr>
            <p:spPr bwMode="auto">
              <a:xfrm>
                <a:off x="2835" y="166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8" name="Rectangle 15"/>
              <p:cNvSpPr>
                <a:spLocks noChangeArrowheads="1"/>
              </p:cNvSpPr>
              <p:nvPr/>
            </p:nvSpPr>
            <p:spPr bwMode="auto">
              <a:xfrm>
                <a:off x="2835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9" name="Rectangle 16"/>
              <p:cNvSpPr>
                <a:spLocks noChangeArrowheads="1"/>
              </p:cNvSpPr>
              <p:nvPr/>
            </p:nvSpPr>
            <p:spPr bwMode="auto">
              <a:xfrm>
                <a:off x="3197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0" name="Rectangle 17"/>
              <p:cNvSpPr>
                <a:spLocks noChangeArrowheads="1"/>
              </p:cNvSpPr>
              <p:nvPr/>
            </p:nvSpPr>
            <p:spPr bwMode="auto">
              <a:xfrm>
                <a:off x="3560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5" name="Group 18"/>
            <p:cNvGrpSpPr/>
            <p:nvPr/>
          </p:nvGrpSpPr>
          <p:grpSpPr bwMode="auto">
            <a:xfrm>
              <a:off x="2935" y="716"/>
              <a:ext cx="1078" cy="809"/>
              <a:chOff x="2926" y="981"/>
              <a:chExt cx="1451" cy="1089"/>
            </a:xfrm>
          </p:grpSpPr>
          <p:sp>
            <p:nvSpPr>
              <p:cNvPr id="12359" name="Rectangle 19"/>
              <p:cNvSpPr>
                <a:spLocks noChangeArrowheads="1"/>
              </p:cNvSpPr>
              <p:nvPr/>
            </p:nvSpPr>
            <p:spPr bwMode="auto">
              <a:xfrm>
                <a:off x="2926" y="98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0" name="Rectangle 20"/>
              <p:cNvSpPr>
                <a:spLocks noChangeArrowheads="1"/>
              </p:cNvSpPr>
              <p:nvPr/>
            </p:nvSpPr>
            <p:spPr bwMode="auto">
              <a:xfrm>
                <a:off x="2926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1" name="Rectangle 21"/>
              <p:cNvSpPr>
                <a:spLocks noChangeArrowheads="1"/>
              </p:cNvSpPr>
              <p:nvPr/>
            </p:nvSpPr>
            <p:spPr bwMode="auto">
              <a:xfrm>
                <a:off x="3651" y="170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2" name="Rectangle 22"/>
              <p:cNvSpPr>
                <a:spLocks noChangeArrowheads="1"/>
              </p:cNvSpPr>
              <p:nvPr/>
            </p:nvSpPr>
            <p:spPr bwMode="auto">
              <a:xfrm>
                <a:off x="3289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3" name="Rectangle 23"/>
              <p:cNvSpPr>
                <a:spLocks noChangeArrowheads="1"/>
              </p:cNvSpPr>
              <p:nvPr/>
            </p:nvSpPr>
            <p:spPr bwMode="auto">
              <a:xfrm>
                <a:off x="3651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4" name="Rectangle 24"/>
              <p:cNvSpPr>
                <a:spLocks noChangeArrowheads="1"/>
              </p:cNvSpPr>
              <p:nvPr/>
            </p:nvSpPr>
            <p:spPr bwMode="auto">
              <a:xfrm>
                <a:off x="4014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6" name="Group 25"/>
            <p:cNvGrpSpPr/>
            <p:nvPr/>
          </p:nvGrpSpPr>
          <p:grpSpPr bwMode="auto">
            <a:xfrm>
              <a:off x="294" y="1669"/>
              <a:ext cx="1078" cy="809"/>
              <a:chOff x="431" y="2114"/>
              <a:chExt cx="1451" cy="1089"/>
            </a:xfrm>
          </p:grpSpPr>
          <p:sp>
            <p:nvSpPr>
              <p:cNvPr id="12353" name="Rectangle 26"/>
              <p:cNvSpPr>
                <a:spLocks noChangeArrowheads="1"/>
              </p:cNvSpPr>
              <p:nvPr/>
            </p:nvSpPr>
            <p:spPr bwMode="auto">
              <a:xfrm>
                <a:off x="431" y="211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4" name="Rectangle 27"/>
              <p:cNvSpPr>
                <a:spLocks noChangeArrowheads="1"/>
              </p:cNvSpPr>
              <p:nvPr/>
            </p:nvSpPr>
            <p:spPr bwMode="auto">
              <a:xfrm>
                <a:off x="431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5" name="Rectangle 28"/>
              <p:cNvSpPr>
                <a:spLocks noChangeArrowheads="1"/>
              </p:cNvSpPr>
              <p:nvPr/>
            </p:nvSpPr>
            <p:spPr bwMode="auto">
              <a:xfrm>
                <a:off x="1519" y="284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6" name="Rectangle 29"/>
              <p:cNvSpPr>
                <a:spLocks noChangeArrowheads="1"/>
              </p:cNvSpPr>
              <p:nvPr/>
            </p:nvSpPr>
            <p:spPr bwMode="auto">
              <a:xfrm>
                <a:off x="794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7" name="Rectangle 30"/>
              <p:cNvSpPr>
                <a:spLocks noChangeArrowheads="1"/>
              </p:cNvSpPr>
              <p:nvPr/>
            </p:nvSpPr>
            <p:spPr bwMode="auto">
              <a:xfrm>
                <a:off x="1156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8" name="Rectangle 31"/>
              <p:cNvSpPr>
                <a:spLocks noChangeArrowheads="1"/>
              </p:cNvSpPr>
              <p:nvPr/>
            </p:nvSpPr>
            <p:spPr bwMode="auto">
              <a:xfrm>
                <a:off x="1519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7" name="Group 32"/>
            <p:cNvGrpSpPr/>
            <p:nvPr/>
          </p:nvGrpSpPr>
          <p:grpSpPr bwMode="auto">
            <a:xfrm>
              <a:off x="1609" y="1740"/>
              <a:ext cx="1078" cy="809"/>
              <a:chOff x="2200" y="2160"/>
              <a:chExt cx="1451" cy="1089"/>
            </a:xfrm>
          </p:grpSpPr>
          <p:sp>
            <p:nvSpPr>
              <p:cNvPr id="12347" name="Rectangle 33"/>
              <p:cNvSpPr>
                <a:spLocks noChangeArrowheads="1"/>
              </p:cNvSpPr>
              <p:nvPr/>
            </p:nvSpPr>
            <p:spPr bwMode="auto">
              <a:xfrm>
                <a:off x="2562" y="216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8" name="Rectangle 34"/>
              <p:cNvSpPr>
                <a:spLocks noChangeArrowheads="1"/>
              </p:cNvSpPr>
              <p:nvPr/>
            </p:nvSpPr>
            <p:spPr bwMode="auto">
              <a:xfrm>
                <a:off x="2200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9" name="Rectangle 35"/>
              <p:cNvSpPr>
                <a:spLocks noChangeArrowheads="1"/>
              </p:cNvSpPr>
              <p:nvPr/>
            </p:nvSpPr>
            <p:spPr bwMode="auto">
              <a:xfrm>
                <a:off x="2563" y="288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0" name="Rectangle 36"/>
              <p:cNvSpPr>
                <a:spLocks noChangeArrowheads="1"/>
              </p:cNvSpPr>
              <p:nvPr/>
            </p:nvSpPr>
            <p:spPr bwMode="auto">
              <a:xfrm>
                <a:off x="2563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1" name="Rectangle 37"/>
              <p:cNvSpPr>
                <a:spLocks noChangeArrowheads="1"/>
              </p:cNvSpPr>
              <p:nvPr/>
            </p:nvSpPr>
            <p:spPr bwMode="auto">
              <a:xfrm>
                <a:off x="2925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2" name="Rectangle 38"/>
              <p:cNvSpPr>
                <a:spLocks noChangeArrowheads="1"/>
              </p:cNvSpPr>
              <p:nvPr/>
            </p:nvSpPr>
            <p:spPr bwMode="auto">
              <a:xfrm>
                <a:off x="3288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8" name="Group 39"/>
            <p:cNvGrpSpPr/>
            <p:nvPr/>
          </p:nvGrpSpPr>
          <p:grpSpPr bwMode="auto">
            <a:xfrm>
              <a:off x="2890" y="1740"/>
              <a:ext cx="1078" cy="809"/>
              <a:chOff x="3924" y="2160"/>
              <a:chExt cx="1451" cy="1089"/>
            </a:xfrm>
          </p:grpSpPr>
          <p:sp>
            <p:nvSpPr>
              <p:cNvPr id="12341" name="Rectangle 40"/>
              <p:cNvSpPr>
                <a:spLocks noChangeArrowheads="1"/>
              </p:cNvSpPr>
              <p:nvPr/>
            </p:nvSpPr>
            <p:spPr bwMode="auto">
              <a:xfrm>
                <a:off x="4286" y="216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2" name="Rectangle 41"/>
              <p:cNvSpPr>
                <a:spLocks noChangeArrowheads="1"/>
              </p:cNvSpPr>
              <p:nvPr/>
            </p:nvSpPr>
            <p:spPr bwMode="auto">
              <a:xfrm>
                <a:off x="3924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3" name="Rectangle 42"/>
              <p:cNvSpPr>
                <a:spLocks noChangeArrowheads="1"/>
              </p:cNvSpPr>
              <p:nvPr/>
            </p:nvSpPr>
            <p:spPr bwMode="auto">
              <a:xfrm>
                <a:off x="4649" y="288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4" name="Rectangle 43"/>
              <p:cNvSpPr>
                <a:spLocks noChangeArrowheads="1"/>
              </p:cNvSpPr>
              <p:nvPr/>
            </p:nvSpPr>
            <p:spPr bwMode="auto">
              <a:xfrm>
                <a:off x="4287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5" name="Rectangle 44"/>
              <p:cNvSpPr>
                <a:spLocks noChangeArrowheads="1"/>
              </p:cNvSpPr>
              <p:nvPr/>
            </p:nvSpPr>
            <p:spPr bwMode="auto">
              <a:xfrm>
                <a:off x="4649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6" name="Rectangle 45"/>
              <p:cNvSpPr>
                <a:spLocks noChangeArrowheads="1"/>
              </p:cNvSpPr>
              <p:nvPr/>
            </p:nvSpPr>
            <p:spPr bwMode="auto">
              <a:xfrm>
                <a:off x="5012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339" name="Rectangle 46"/>
            <p:cNvSpPr>
              <a:spLocks noChangeArrowheads="1"/>
            </p:cNvSpPr>
            <p:nvPr/>
          </p:nvSpPr>
          <p:spPr bwMode="auto">
            <a:xfrm>
              <a:off x="1473" y="330"/>
              <a:ext cx="1752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主干为四方连</a:t>
              </a:r>
            </a:p>
          </p:txBody>
        </p:sp>
        <p:sp>
          <p:nvSpPr>
            <p:cNvPr id="12340" name="AutoShape 47"/>
            <p:cNvSpPr>
              <a:spLocks noChangeArrowheads="1"/>
            </p:cNvSpPr>
            <p:nvPr/>
          </p:nvSpPr>
          <p:spPr bwMode="auto">
            <a:xfrm>
              <a:off x="158" y="391"/>
              <a:ext cx="4037" cy="2268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grpSp>
        <p:nvGrpSpPr>
          <p:cNvPr id="12292" name="Group 48"/>
          <p:cNvGrpSpPr/>
          <p:nvPr/>
        </p:nvGrpSpPr>
        <p:grpSpPr bwMode="auto">
          <a:xfrm>
            <a:off x="1394064" y="3003798"/>
            <a:ext cx="6776473" cy="1423988"/>
            <a:chOff x="158" y="2750"/>
            <a:chExt cx="5398" cy="1315"/>
          </a:xfrm>
        </p:grpSpPr>
        <p:grpSp>
          <p:nvGrpSpPr>
            <p:cNvPr id="12303" name="Group 49"/>
            <p:cNvGrpSpPr/>
            <p:nvPr/>
          </p:nvGrpSpPr>
          <p:grpSpPr bwMode="auto">
            <a:xfrm>
              <a:off x="294" y="3137"/>
              <a:ext cx="1079" cy="809"/>
              <a:chOff x="476" y="3248"/>
              <a:chExt cx="1451" cy="1089"/>
            </a:xfrm>
          </p:grpSpPr>
          <p:sp>
            <p:nvSpPr>
              <p:cNvPr id="12327" name="Rectangle 50"/>
              <p:cNvSpPr>
                <a:spLocks noChangeArrowheads="1"/>
              </p:cNvSpPr>
              <p:nvPr/>
            </p:nvSpPr>
            <p:spPr bwMode="auto">
              <a:xfrm>
                <a:off x="838" y="324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8" name="Rectangle 51"/>
              <p:cNvSpPr>
                <a:spLocks noChangeArrowheads="1"/>
              </p:cNvSpPr>
              <p:nvPr/>
            </p:nvSpPr>
            <p:spPr bwMode="auto">
              <a:xfrm>
                <a:off x="476" y="324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9" name="Rectangle 52"/>
              <p:cNvSpPr>
                <a:spLocks noChangeArrowheads="1"/>
              </p:cNvSpPr>
              <p:nvPr/>
            </p:nvSpPr>
            <p:spPr bwMode="auto">
              <a:xfrm>
                <a:off x="839" y="397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0" name="Rectangle 53"/>
              <p:cNvSpPr>
                <a:spLocks noChangeArrowheads="1"/>
              </p:cNvSpPr>
              <p:nvPr/>
            </p:nvSpPr>
            <p:spPr bwMode="auto">
              <a:xfrm>
                <a:off x="839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1" name="Rectangle 54"/>
              <p:cNvSpPr>
                <a:spLocks noChangeArrowheads="1"/>
              </p:cNvSpPr>
              <p:nvPr/>
            </p:nvSpPr>
            <p:spPr bwMode="auto">
              <a:xfrm>
                <a:off x="1201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2" name="Rectangle 55"/>
              <p:cNvSpPr>
                <a:spLocks noChangeArrowheads="1"/>
              </p:cNvSpPr>
              <p:nvPr/>
            </p:nvSpPr>
            <p:spPr bwMode="auto">
              <a:xfrm>
                <a:off x="1564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4" name="Group 56"/>
            <p:cNvGrpSpPr/>
            <p:nvPr/>
          </p:nvGrpSpPr>
          <p:grpSpPr bwMode="auto">
            <a:xfrm>
              <a:off x="1609" y="3211"/>
              <a:ext cx="1079" cy="809"/>
              <a:chOff x="1846" y="2296"/>
              <a:chExt cx="1079" cy="809"/>
            </a:xfrm>
          </p:grpSpPr>
          <p:sp>
            <p:nvSpPr>
              <p:cNvPr id="12321" name="Rectangle 57"/>
              <p:cNvSpPr>
                <a:spLocks noChangeArrowheads="1"/>
              </p:cNvSpPr>
              <p:nvPr/>
            </p:nvSpPr>
            <p:spPr bwMode="auto">
              <a:xfrm>
                <a:off x="2115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2" name="Rectangle 58"/>
              <p:cNvSpPr>
                <a:spLocks noChangeArrowheads="1"/>
              </p:cNvSpPr>
              <p:nvPr/>
            </p:nvSpPr>
            <p:spPr bwMode="auto">
              <a:xfrm>
                <a:off x="1846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3" name="Rectangle 59"/>
              <p:cNvSpPr>
                <a:spLocks noChangeArrowheads="1"/>
              </p:cNvSpPr>
              <p:nvPr/>
            </p:nvSpPr>
            <p:spPr bwMode="auto">
              <a:xfrm>
                <a:off x="2383" y="2835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4" name="Rectangle 60"/>
              <p:cNvSpPr>
                <a:spLocks noChangeArrowheads="1"/>
              </p:cNvSpPr>
              <p:nvPr/>
            </p:nvSpPr>
            <p:spPr bwMode="auto">
              <a:xfrm>
                <a:off x="211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5" name="Rectangle 61"/>
              <p:cNvSpPr>
                <a:spLocks noChangeArrowheads="1"/>
              </p:cNvSpPr>
              <p:nvPr/>
            </p:nvSpPr>
            <p:spPr bwMode="auto">
              <a:xfrm>
                <a:off x="238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6" name="Rectangle 62"/>
              <p:cNvSpPr>
                <a:spLocks noChangeArrowheads="1"/>
              </p:cNvSpPr>
              <p:nvPr/>
            </p:nvSpPr>
            <p:spPr bwMode="auto">
              <a:xfrm>
                <a:off x="265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5" name="Group 63"/>
            <p:cNvGrpSpPr/>
            <p:nvPr/>
          </p:nvGrpSpPr>
          <p:grpSpPr bwMode="auto">
            <a:xfrm>
              <a:off x="2834" y="3211"/>
              <a:ext cx="1079" cy="809"/>
              <a:chOff x="3207" y="2296"/>
              <a:chExt cx="1079" cy="809"/>
            </a:xfrm>
          </p:grpSpPr>
          <p:sp>
            <p:nvSpPr>
              <p:cNvPr id="12315" name="Rectangle 64"/>
              <p:cNvSpPr>
                <a:spLocks noChangeArrowheads="1"/>
              </p:cNvSpPr>
              <p:nvPr/>
            </p:nvSpPr>
            <p:spPr bwMode="auto">
              <a:xfrm>
                <a:off x="3476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6" name="Rectangle 65"/>
              <p:cNvSpPr>
                <a:spLocks noChangeArrowheads="1"/>
              </p:cNvSpPr>
              <p:nvPr/>
            </p:nvSpPr>
            <p:spPr bwMode="auto">
              <a:xfrm>
                <a:off x="3207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7" name="Rectangle 66"/>
              <p:cNvSpPr>
                <a:spLocks noChangeArrowheads="1"/>
              </p:cNvSpPr>
              <p:nvPr/>
            </p:nvSpPr>
            <p:spPr bwMode="auto">
              <a:xfrm>
                <a:off x="4016" y="2835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8" name="Rectangle 67"/>
              <p:cNvSpPr>
                <a:spLocks noChangeArrowheads="1"/>
              </p:cNvSpPr>
              <p:nvPr/>
            </p:nvSpPr>
            <p:spPr bwMode="auto">
              <a:xfrm>
                <a:off x="3477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9" name="Rectangle 68"/>
              <p:cNvSpPr>
                <a:spLocks noChangeArrowheads="1"/>
              </p:cNvSpPr>
              <p:nvPr/>
            </p:nvSpPr>
            <p:spPr bwMode="auto">
              <a:xfrm>
                <a:off x="374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0" name="Rectangle 69"/>
              <p:cNvSpPr>
                <a:spLocks noChangeArrowheads="1"/>
              </p:cNvSpPr>
              <p:nvPr/>
            </p:nvSpPr>
            <p:spPr bwMode="auto">
              <a:xfrm>
                <a:off x="401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6" name="Group 70"/>
            <p:cNvGrpSpPr/>
            <p:nvPr/>
          </p:nvGrpSpPr>
          <p:grpSpPr bwMode="auto">
            <a:xfrm>
              <a:off x="4162" y="3352"/>
              <a:ext cx="1352" cy="539"/>
              <a:chOff x="4656" y="2296"/>
              <a:chExt cx="1352" cy="539"/>
            </a:xfrm>
          </p:grpSpPr>
          <p:sp>
            <p:nvSpPr>
              <p:cNvPr id="12309" name="Rectangle 71"/>
              <p:cNvSpPr>
                <a:spLocks noChangeArrowheads="1"/>
              </p:cNvSpPr>
              <p:nvPr/>
            </p:nvSpPr>
            <p:spPr bwMode="auto">
              <a:xfrm>
                <a:off x="5468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0" name="Rectangle 72"/>
              <p:cNvSpPr>
                <a:spLocks noChangeArrowheads="1"/>
              </p:cNvSpPr>
              <p:nvPr/>
            </p:nvSpPr>
            <p:spPr bwMode="auto">
              <a:xfrm>
                <a:off x="5199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1" name="Rectangle 73"/>
              <p:cNvSpPr>
                <a:spLocks noChangeArrowheads="1"/>
              </p:cNvSpPr>
              <p:nvPr/>
            </p:nvSpPr>
            <p:spPr bwMode="auto">
              <a:xfrm>
                <a:off x="5738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2" name="Rectangle 74"/>
              <p:cNvSpPr>
                <a:spLocks noChangeArrowheads="1"/>
              </p:cNvSpPr>
              <p:nvPr/>
            </p:nvSpPr>
            <p:spPr bwMode="auto">
              <a:xfrm>
                <a:off x="465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3" name="Rectangle 75"/>
              <p:cNvSpPr>
                <a:spLocks noChangeArrowheads="1"/>
              </p:cNvSpPr>
              <p:nvPr/>
            </p:nvSpPr>
            <p:spPr bwMode="auto">
              <a:xfrm>
                <a:off x="492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4" name="Rectangle 76"/>
              <p:cNvSpPr>
                <a:spLocks noChangeArrowheads="1"/>
              </p:cNvSpPr>
              <p:nvPr/>
            </p:nvSpPr>
            <p:spPr bwMode="auto">
              <a:xfrm>
                <a:off x="519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307" name="Rectangle 77"/>
            <p:cNvSpPr>
              <a:spLocks noChangeArrowheads="1"/>
            </p:cNvSpPr>
            <p:nvPr/>
          </p:nvSpPr>
          <p:spPr bwMode="auto">
            <a:xfrm>
              <a:off x="2001" y="2758"/>
              <a:ext cx="1587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主干为三方连</a:t>
              </a:r>
            </a:p>
          </p:txBody>
        </p:sp>
        <p:sp>
          <p:nvSpPr>
            <p:cNvPr id="12308" name="AutoShape 78"/>
            <p:cNvSpPr>
              <a:spLocks noChangeArrowheads="1"/>
            </p:cNvSpPr>
            <p:nvPr/>
          </p:nvSpPr>
          <p:spPr bwMode="auto">
            <a:xfrm>
              <a:off x="158" y="2750"/>
              <a:ext cx="5398" cy="1315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grpSp>
        <p:nvGrpSpPr>
          <p:cNvPr id="12293" name="Group 79"/>
          <p:cNvGrpSpPr/>
          <p:nvPr/>
        </p:nvGrpSpPr>
        <p:grpSpPr bwMode="auto">
          <a:xfrm>
            <a:off x="6497709" y="489015"/>
            <a:ext cx="1762125" cy="2410222"/>
            <a:chOff x="4195" y="391"/>
            <a:chExt cx="1428" cy="2268"/>
          </a:xfrm>
        </p:grpSpPr>
        <p:grpSp>
          <p:nvGrpSpPr>
            <p:cNvPr id="12294" name="Group 80"/>
            <p:cNvGrpSpPr/>
            <p:nvPr/>
          </p:nvGrpSpPr>
          <p:grpSpPr bwMode="auto">
            <a:xfrm>
              <a:off x="4422" y="1306"/>
              <a:ext cx="1078" cy="809"/>
              <a:chOff x="4340" y="1074"/>
              <a:chExt cx="1078" cy="809"/>
            </a:xfrm>
          </p:grpSpPr>
          <p:sp>
            <p:nvSpPr>
              <p:cNvPr id="12297" name="Rectangle 81"/>
              <p:cNvSpPr>
                <a:spLocks noChangeArrowheads="1"/>
              </p:cNvSpPr>
              <p:nvPr/>
            </p:nvSpPr>
            <p:spPr bwMode="auto">
              <a:xfrm>
                <a:off x="4878" y="1074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298" name="Rectangle 82"/>
              <p:cNvSpPr>
                <a:spLocks noChangeArrowheads="1"/>
              </p:cNvSpPr>
              <p:nvPr/>
            </p:nvSpPr>
            <p:spPr bwMode="auto">
              <a:xfrm>
                <a:off x="4606" y="1345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299" name="Rectangle 83"/>
              <p:cNvSpPr>
                <a:spLocks noChangeArrowheads="1"/>
              </p:cNvSpPr>
              <p:nvPr/>
            </p:nvSpPr>
            <p:spPr bwMode="auto">
              <a:xfrm>
                <a:off x="5148" y="1074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0" name="Rectangle 84"/>
              <p:cNvSpPr>
                <a:spLocks noChangeArrowheads="1"/>
              </p:cNvSpPr>
              <p:nvPr/>
            </p:nvSpPr>
            <p:spPr bwMode="auto">
              <a:xfrm>
                <a:off x="4340" y="161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1" name="Rectangle 85"/>
              <p:cNvSpPr>
                <a:spLocks noChangeArrowheads="1"/>
              </p:cNvSpPr>
              <p:nvPr/>
            </p:nvSpPr>
            <p:spPr bwMode="auto">
              <a:xfrm>
                <a:off x="4609" y="161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2" name="Rectangle 86"/>
              <p:cNvSpPr>
                <a:spLocks noChangeArrowheads="1"/>
              </p:cNvSpPr>
              <p:nvPr/>
            </p:nvSpPr>
            <p:spPr bwMode="auto">
              <a:xfrm>
                <a:off x="4876" y="134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295" name="Rectangle 87"/>
            <p:cNvSpPr>
              <a:spLocks noChangeArrowheads="1"/>
            </p:cNvSpPr>
            <p:nvPr/>
          </p:nvSpPr>
          <p:spPr bwMode="auto">
            <a:xfrm>
              <a:off x="4195" y="663"/>
              <a:ext cx="142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主干为二方连</a:t>
              </a:r>
            </a:p>
          </p:txBody>
        </p:sp>
        <p:sp>
          <p:nvSpPr>
            <p:cNvPr id="12296" name="AutoShape 88"/>
            <p:cNvSpPr>
              <a:spLocks noChangeArrowheads="1"/>
            </p:cNvSpPr>
            <p:nvPr/>
          </p:nvSpPr>
          <p:spPr bwMode="auto">
            <a:xfrm>
              <a:off x="4240" y="391"/>
              <a:ext cx="1360" cy="2268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sp>
        <p:nvSpPr>
          <p:cNvPr id="2" name="圆角矩形标注 1"/>
          <p:cNvSpPr/>
          <p:nvPr/>
        </p:nvSpPr>
        <p:spPr>
          <a:xfrm>
            <a:off x="329243" y="339502"/>
            <a:ext cx="1506453" cy="830816"/>
          </a:xfrm>
          <a:prstGeom prst="wedgeRoundRectCallout">
            <a:avLst>
              <a:gd name="adj1" fmla="val 58268"/>
              <a:gd name="adj2" fmla="val 19055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正方体的展开图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339502"/>
            <a:ext cx="6120680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观察露在外面的面的方法：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方法一：分别观察每个正方体露在外面的面；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方法二：从不同的方向观察。</a:t>
            </a:r>
          </a:p>
          <a:p>
            <a:endParaRPr lang="zh-CN" altLang="en-US" sz="1600" b="1" dirty="0">
              <a:latin typeface="楷体_GB2312" panose="02010600030101010101" pitchFamily="49" charset="-122"/>
              <a:ea typeface="楷体_GB2312" panose="0201060003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2543046"/>
            <a:ext cx="2700655" cy="198183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83568" y="1433939"/>
            <a:ext cx="67209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摆放正方体个数与露在外面的面数的变化规律：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横放一排的规律：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3n+2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竖放一排的规律：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4n+1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687" y="3175913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1811519" y="3003798"/>
            <a:ext cx="3408553" cy="763990"/>
          </a:xfrm>
          <a:prstGeom prst="wedgeRoundRectCallout">
            <a:avLst>
              <a:gd name="adj1" fmla="val -61628"/>
              <a:gd name="adj2" fmla="val 4131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找准观察方向求特殊组合立体图形的表面积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/>
          <a:srcRect l="9013" t="8894" r="18917" b="66607"/>
          <a:stretch>
            <a:fillRect/>
          </a:stretch>
        </p:blipFill>
        <p:spPr>
          <a:xfrm>
            <a:off x="4499992" y="843558"/>
            <a:ext cx="3960440" cy="7443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044" y="3075806"/>
            <a:ext cx="1097428" cy="1252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611560" y="915566"/>
            <a:ext cx="34354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如图。（单位：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5536" y="136561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）图①和图②分别是什么图形？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）下面分别是图①和图②的展开图，请根据原图涂上颜色并标出每个面的长和宽。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）图①的棱长总和是多少？图②的表面积是多少？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1004694" y="1822053"/>
            <a:ext cx="49808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图①是正方体，图②是长方体。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47664" y="4155926"/>
            <a:ext cx="962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120cm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4"/>
          <p:cNvGrpSpPr/>
          <p:nvPr/>
        </p:nvGrpSpPr>
        <p:grpSpPr bwMode="auto">
          <a:xfrm>
            <a:off x="4950747" y="2787775"/>
            <a:ext cx="2501573" cy="914230"/>
            <a:chOff x="2824789" y="1091504"/>
            <a:chExt cx="2743888" cy="667083"/>
          </a:xfrm>
          <a:noFill/>
        </p:grpSpPr>
        <p:sp>
          <p:nvSpPr>
            <p:cNvPr id="20" name="云形标注 82"/>
            <p:cNvSpPr>
              <a:spLocks noChangeArrowheads="1"/>
            </p:cNvSpPr>
            <p:nvPr/>
          </p:nvSpPr>
          <p:spPr bwMode="auto">
            <a:xfrm>
              <a:off x="2824789" y="1091504"/>
              <a:ext cx="2506939" cy="667083"/>
            </a:xfrm>
            <a:prstGeom prst="cloudCallout">
              <a:avLst>
                <a:gd name="adj1" fmla="val 72698"/>
                <a:gd name="adj2" fmla="val 9307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矩形 4"/>
            <p:cNvSpPr>
              <a:spLocks noChangeArrowheads="1"/>
            </p:cNvSpPr>
            <p:nvPr/>
          </p:nvSpPr>
          <p:spPr bwMode="auto">
            <a:xfrm>
              <a:off x="3041219" y="1135614"/>
              <a:ext cx="2527458" cy="53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先做标记，再涂色。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/>
          <a:srcRect l="14178" t="59594" r="13751" b="12235"/>
          <a:stretch>
            <a:fillRect/>
          </a:stretch>
        </p:blipFill>
        <p:spPr>
          <a:xfrm>
            <a:off x="899592" y="3075807"/>
            <a:ext cx="3744416" cy="614972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07176" y="4166540"/>
            <a:ext cx="1888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760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22826"/>
          <a:stretch>
            <a:fillRect/>
          </a:stretch>
        </p:blipFill>
        <p:spPr>
          <a:xfrm>
            <a:off x="1979712" y="1347614"/>
            <a:ext cx="5457143" cy="1477328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1658" y1="53169" x2="61658" y2="53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40" y="3175609"/>
            <a:ext cx="845940" cy="124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58880" y="2333745"/>
            <a:ext cx="545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 flipH="1">
            <a:off x="2394797" y="2280074"/>
            <a:ext cx="1487946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ts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22" name="矩形 21"/>
          <p:cNvSpPr/>
          <p:nvPr/>
        </p:nvSpPr>
        <p:spPr>
          <a:xfrm>
            <a:off x="668920" y="339502"/>
            <a:ext cx="77558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下图中哪些是正方体的展开图？是的画“√”，不是的画“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”，可以利用附页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中的图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做一做。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1907212" y="3425716"/>
            <a:ext cx="4899541" cy="578882"/>
          </a:xfrm>
          <a:prstGeom prst="wedgeRoundRectCallout">
            <a:avLst>
              <a:gd name="adj1" fmla="val -55947"/>
              <a:gd name="adj2" fmla="val -1579"/>
              <a:gd name="adj3" fmla="val 16667"/>
            </a:avLst>
          </a:prstGeom>
          <a:noFill/>
          <a:ln w="28575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利用主干为四连方特征判断。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 flipH="1">
            <a:off x="3731842" y="2327335"/>
            <a:ext cx="1487946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ts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 flipH="1">
            <a:off x="5045923" y="2280841"/>
            <a:ext cx="1487946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ts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5" grpId="0" animBg="1"/>
      <p:bldP spid="26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843558"/>
            <a:ext cx="8352420" cy="95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淘气要把一个如下图所示的空包装箱的各面都贴上彩纸，至少需要多少平方厘米的彩纸。（单位：厘米）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1908391" y="2592422"/>
            <a:ext cx="7007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40×25+40×40+40×25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×2=7200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940152" y="915566"/>
            <a:ext cx="2088232" cy="437025"/>
          </a:xfrm>
          <a:prstGeom prst="roundRect">
            <a:avLst/>
          </a:prstGeom>
          <a:solidFill>
            <a:srgbClr val="FFC000">
              <a:alpha val="29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195736" y="1347614"/>
            <a:ext cx="1252332" cy="432048"/>
          </a:xfrm>
          <a:prstGeom prst="roundRect">
            <a:avLst/>
          </a:prstGeom>
          <a:solidFill>
            <a:srgbClr val="FFC000">
              <a:alpha val="29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658">
                        <a14:foregroundMark x1="20134" y1="50000" x2="20134" y2="50000"/>
                        <a14:foregroundMark x1="38926" y1="95690" x2="38926" y2="95690"/>
                        <a14:foregroundMark x1="38255" y1="89655" x2="38255" y2="89655"/>
                        <a14:foregroundMark x1="42953" y1="96552" x2="42953" y2="96552"/>
                        <a14:foregroundMark x1="31544" y1="93103" x2="31544" y2="93103"/>
                        <a14:foregroundMark x1="34899" y1="97414" x2="34899" y2="97414"/>
                        <a14:backgroundMark x1="9396" y1="96552" x2="9396" y2="96552"/>
                        <a14:backgroundMark x1="4698" y1="92241" x2="4698" y2="92241"/>
                        <a14:backgroundMark x1="16107" y1="95690" x2="16107" y2="956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6336" y="1299289"/>
            <a:ext cx="1294457" cy="1104762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4427983" y="267494"/>
            <a:ext cx="3600399" cy="550936"/>
            <a:chOff x="1714539" y="2951288"/>
            <a:chExt cx="2643975" cy="847088"/>
          </a:xfrm>
          <a:noFill/>
        </p:grpSpPr>
        <p:sp>
          <p:nvSpPr>
            <p:cNvPr id="26" name="云形标注 34"/>
            <p:cNvSpPr/>
            <p:nvPr/>
          </p:nvSpPr>
          <p:spPr>
            <a:xfrm flipH="1">
              <a:off x="1767419" y="2951288"/>
              <a:ext cx="2430661" cy="847088"/>
            </a:xfrm>
            <a:prstGeom prst="wedgeRoundRectCallout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714539" y="2997208"/>
              <a:ext cx="2643975" cy="785343"/>
            </a:xfrm>
            <a:prstGeom prst="wedgeRoundRectCallou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所有的面也就是表面积。</a:t>
              </a:r>
            </a:p>
          </p:txBody>
        </p:sp>
      </p:grp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3131840" y="1851670"/>
            <a:ext cx="3960440" cy="415211"/>
          </a:xfrm>
          <a:prstGeom prst="wedgeRoundRectCallout">
            <a:avLst>
              <a:gd name="adj1" fmla="val -43948"/>
              <a:gd name="adj2" fmla="val -65619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面积单位，所以问的是面积。</a:t>
            </a: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713953" y="2316362"/>
            <a:ext cx="1576748" cy="1013783"/>
            <a:chOff x="1257085" y="967627"/>
            <a:chExt cx="2254465" cy="1450605"/>
          </a:xfrm>
        </p:grpSpPr>
        <p:pic>
          <p:nvPicPr>
            <p:cNvPr id="30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文本框 3"/>
            <p:cNvSpPr txBox="1">
              <a:spLocks noChangeArrowheads="1"/>
            </p:cNvSpPr>
            <p:nvPr/>
          </p:nvSpPr>
          <p:spPr bwMode="auto">
            <a:xfrm>
              <a:off x="1539642" y="1407871"/>
              <a:ext cx="1442084" cy="572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方法一：</a:t>
              </a: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713953" y="3456518"/>
            <a:ext cx="1576748" cy="1013783"/>
            <a:chOff x="1257085" y="967627"/>
            <a:chExt cx="2254465" cy="1450605"/>
          </a:xfrm>
        </p:grpSpPr>
        <p:pic>
          <p:nvPicPr>
            <p:cNvPr id="33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文本框 3"/>
            <p:cNvSpPr txBox="1">
              <a:spLocks noChangeArrowheads="1"/>
            </p:cNvSpPr>
            <p:nvPr/>
          </p:nvSpPr>
          <p:spPr bwMode="auto">
            <a:xfrm>
              <a:off x="1519478" y="1415406"/>
              <a:ext cx="1442084" cy="572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方法二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218693" y="3528526"/>
            <a:ext cx="57663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40×25×4+40×40×2=7200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答：至少需要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7200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平方厘米的彩纸。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7" grpId="0" animBg="1"/>
      <p:bldP spid="17" grpId="0" animBg="1"/>
      <p:bldP spid="28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3" y="339502"/>
            <a:ext cx="83265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个棱长都是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的正方体纸箱堆放在墙角处（如下图），露出多少个面？露在外面的面的面积是多少平方厘米？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/>
          <a:srcRect l="64929" t="47975" r="13533" b="4472"/>
          <a:stretch>
            <a:fillRect/>
          </a:stretch>
        </p:blipFill>
        <p:spPr>
          <a:xfrm>
            <a:off x="6756581" y="1371553"/>
            <a:ext cx="2037540" cy="1920277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 bwMode="auto">
          <a:xfrm>
            <a:off x="467544" y="1563638"/>
            <a:ext cx="1576748" cy="1013783"/>
            <a:chOff x="1257085" y="967627"/>
            <a:chExt cx="2254465" cy="1450605"/>
          </a:xfrm>
        </p:grpSpPr>
        <p:pic>
          <p:nvPicPr>
            <p:cNvPr id="30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文本框 3"/>
            <p:cNvSpPr txBox="1">
              <a:spLocks noChangeArrowheads="1"/>
            </p:cNvSpPr>
            <p:nvPr/>
          </p:nvSpPr>
          <p:spPr bwMode="auto">
            <a:xfrm>
              <a:off x="1614646" y="1451440"/>
              <a:ext cx="1442084" cy="572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方法一</a:t>
              </a: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395536" y="3147814"/>
            <a:ext cx="1576748" cy="1013783"/>
            <a:chOff x="1257085" y="967627"/>
            <a:chExt cx="2254465" cy="1450605"/>
          </a:xfrm>
        </p:grpSpPr>
        <p:pic>
          <p:nvPicPr>
            <p:cNvPr id="3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文本框 3"/>
            <p:cNvSpPr txBox="1">
              <a:spLocks noChangeArrowheads="1"/>
            </p:cNvSpPr>
            <p:nvPr/>
          </p:nvSpPr>
          <p:spPr bwMode="auto">
            <a:xfrm>
              <a:off x="1555340" y="1451440"/>
              <a:ext cx="1442084" cy="572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方法二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880939" y="1679841"/>
            <a:ext cx="4927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一个正方体一个正方体地数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979712" y="3216845"/>
            <a:ext cx="445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从上、前、右三个角度数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1876963" y="2042563"/>
            <a:ext cx="3919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13×20×20=5200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1876963" y="2442673"/>
            <a:ext cx="4927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答：露出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个面，露在外面的面的面积是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5200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sp>
        <p:nvSpPr>
          <p:cNvPr id="20" name="文本框 34"/>
          <p:cNvSpPr txBox="1"/>
          <p:nvPr/>
        </p:nvSpPr>
        <p:spPr>
          <a:xfrm>
            <a:off x="1971471" y="3586177"/>
            <a:ext cx="4456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13×20×20=5200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</a:p>
        </p:txBody>
      </p:sp>
      <p:sp>
        <p:nvSpPr>
          <p:cNvPr id="21" name="文本框 34"/>
          <p:cNvSpPr txBox="1"/>
          <p:nvPr/>
        </p:nvSpPr>
        <p:spPr>
          <a:xfrm>
            <a:off x="1913701" y="3961129"/>
            <a:ext cx="6618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答：露出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个面，露在外面的面的面积是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5200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35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1224</Words>
  <Application>Microsoft Office PowerPoint</Application>
  <PresentationFormat>全屏显示(16:9)</PresentationFormat>
  <Paragraphs>156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宋体</vt:lpstr>
      <vt:lpstr>Arial</vt:lpstr>
      <vt:lpstr>Webdings</vt:lpstr>
      <vt:lpstr>黑体</vt:lpstr>
      <vt:lpstr>楷体</vt:lpstr>
      <vt:lpstr>楷体_GB2312</vt:lpstr>
      <vt:lpstr>Times New Roman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2019-10-17T10:49:56Z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